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1.bin" ContentType="application/vnd.openxmlformats-officedocument.oleObject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6" r:id="rId9"/>
    <p:sldId id="264" r:id="rId10"/>
    <p:sldId id="278" r:id="rId11"/>
    <p:sldId id="265" r:id="rId12"/>
    <p:sldId id="267" r:id="rId13"/>
    <p:sldId id="273" r:id="rId14"/>
    <p:sldId id="274" r:id="rId15"/>
    <p:sldId id="268" r:id="rId16"/>
    <p:sldId id="269" r:id="rId17"/>
    <p:sldId id="270" r:id="rId18"/>
    <p:sldId id="277" r:id="rId19"/>
    <p:sldId id="271" r:id="rId20"/>
    <p:sldId id="272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48D2"/>
    <a:srgbClr val="FF39CC"/>
    <a:srgbClr val="4AA7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98" autoAdjust="0"/>
    <p:restoredTop sz="94585" autoAdjust="0"/>
  </p:normalViewPr>
  <p:slideViewPr>
    <p:cSldViewPr snapToGrid="0" snapToObjects="1">
      <p:cViewPr varScale="1">
        <p:scale>
          <a:sx n="99" d="100"/>
          <a:sy n="99" d="100"/>
        </p:scale>
        <p:origin x="-6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68FC8-79D6-C243-92B4-0456948BDB89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F813F-5499-5F45-8821-D21477070B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pt-PT" smtClean="0"/>
              <a:t>N</a:t>
            </a: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6A4AA-7E5F-8341-A142-0020E91A5E88}" type="slidenum">
              <a:rPr lang="pt-PT"/>
              <a:pPr/>
              <a:t>9</a:t>
            </a:fld>
            <a:endParaRPr lang="pt-PT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Click to edit Master text styles</a:t>
            </a:r>
          </a:p>
          <a:p>
            <a:pPr lvl="1"/>
            <a:r>
              <a:rPr lang="pt-PT" smtClean="0"/>
              <a:t>Second level</a:t>
            </a:r>
          </a:p>
          <a:p>
            <a:pPr lvl="2"/>
            <a:r>
              <a:rPr lang="pt-PT" smtClean="0"/>
              <a:t>Third level</a:t>
            </a:r>
          </a:p>
          <a:p>
            <a:pPr lvl="3"/>
            <a:r>
              <a:rPr lang="pt-PT" smtClean="0"/>
              <a:t>Fourth level</a:t>
            </a:r>
          </a:p>
          <a:p>
            <a:pPr lvl="4"/>
            <a:r>
              <a:rPr lang="pt-P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6B493-ACF1-C247-962F-0532E122FC18}" type="datetimeFigureOut">
              <a:rPr lang="en-US" smtClean="0"/>
              <a:pPr/>
              <a:t>9/3/10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8418C-1906-9447-9564-C7702D7D5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lqes.iqm.unicamp.br/canal_cientifico/lqes_news/lqes_news_cit/lqes_news_2010/lqes_news_novidades_1441.html" TargetMode="External"/><Relationship Id="rId4" Type="http://schemas.openxmlformats.org/officeDocument/2006/relationships/hyperlink" Target="http://pt.wikipedia.org/wiki/Anodiza%C3%A7%C3%A3o" TargetMode="External"/><Relationship Id="rId5" Type="http://schemas.openxmlformats.org/officeDocument/2006/relationships/hyperlink" Target="http://www.mos.org/sln/sem/sem.mov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pt/%23hl=pt-PT&amp;q=alumina+membranes&amp;aq=f&amp;aqi=&amp;aql=&amp;oq=&amp;gs_rfai=&amp;fp=4f22795f5f5bc7a9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97" y="2478018"/>
            <a:ext cx="5292517" cy="37803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27500" cy="1968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83386" y="723691"/>
            <a:ext cx="47606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Nanotecnologia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sz="2400" dirty="0" err="1" smtClean="0"/>
              <a:t>Membrana</a:t>
            </a:r>
            <a:r>
              <a:rPr lang="en-US" sz="2400" dirty="0" smtClean="0"/>
              <a:t> de Alumina Nanoporosa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359229" y="6258387"/>
            <a:ext cx="5784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charset="0"/>
              </a:rPr>
              <a:t>Dep. </a:t>
            </a:r>
            <a:r>
              <a:rPr lang="en-GB" sz="2000" dirty="0" err="1" smtClean="0">
                <a:latin typeface="Arial" charset="0"/>
              </a:rPr>
              <a:t>Física</a:t>
            </a:r>
            <a:r>
              <a:rPr lang="en-GB" sz="2000" dirty="0" smtClean="0">
                <a:latin typeface="Arial" charset="0"/>
              </a:rPr>
              <a:t>, </a:t>
            </a:r>
            <a:r>
              <a:rPr lang="en-GB" sz="2000" dirty="0" err="1" smtClean="0">
                <a:latin typeface="Arial" charset="0"/>
              </a:rPr>
              <a:t>Faculdade</a:t>
            </a:r>
            <a:r>
              <a:rPr lang="en-GB" sz="2000" dirty="0" smtClean="0">
                <a:latin typeface="Arial" charset="0"/>
              </a:rPr>
              <a:t> de </a:t>
            </a:r>
            <a:r>
              <a:rPr lang="en-GB" sz="2000" dirty="0" err="1" smtClean="0">
                <a:latin typeface="Arial" charset="0"/>
              </a:rPr>
              <a:t>Ciências</a:t>
            </a:r>
            <a:r>
              <a:rPr lang="en-GB" sz="2000" dirty="0" smtClean="0">
                <a:latin typeface="Arial" charset="0"/>
              </a:rPr>
              <a:t>, Univ. Porto</a:t>
            </a:r>
            <a:endParaRPr lang="pt-PT" sz="2000" dirty="0" smtClean="0"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92563" y="5858277"/>
            <a:ext cx="3278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smtClean="0">
                <a:latin typeface="Arial" charset="0"/>
              </a:rPr>
              <a:t>Monitora: Mariana Proença</a:t>
            </a:r>
            <a:endParaRPr lang="pt-PT" altLang="ja-JP" sz="20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61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21" y="489584"/>
            <a:ext cx="6511171" cy="48833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7548" y="5672719"/>
            <a:ext cx="3685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AA7FF"/>
                </a:solidFill>
              </a:rPr>
              <a:t>Fig.5 </a:t>
            </a:r>
            <a:r>
              <a:rPr lang="en-US" sz="2000" dirty="0" err="1" smtClean="0"/>
              <a:t>Rede</a:t>
            </a:r>
            <a:r>
              <a:rPr lang="en-US" sz="2000" dirty="0" smtClean="0"/>
              <a:t> de </a:t>
            </a:r>
            <a:r>
              <a:rPr lang="en-US" sz="2000" dirty="0" err="1" smtClean="0"/>
              <a:t>Platina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e 4"/>
          <p:cNvSpPr/>
          <p:nvPr/>
        </p:nvSpPr>
        <p:spPr>
          <a:xfrm>
            <a:off x="2268538" y="498475"/>
            <a:ext cx="4554361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dirty="0" smtClean="0"/>
              <a:t>3.2 Formação de Poros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95748" y="2129395"/>
            <a:ext cx="67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4AA7FF"/>
                </a:solidFill>
              </a:rPr>
              <a:t>Porquê</a:t>
            </a:r>
            <a:r>
              <a:rPr lang="en-US" sz="2400" dirty="0" smtClean="0">
                <a:solidFill>
                  <a:srgbClr val="4AA7FF"/>
                </a:solidFill>
              </a:rPr>
              <a:t> a </a:t>
            </a:r>
            <a:r>
              <a:rPr lang="en-US" sz="2400" dirty="0" err="1" smtClean="0">
                <a:solidFill>
                  <a:srgbClr val="4AA7FF"/>
                </a:solidFill>
              </a:rPr>
              <a:t>utilização</a:t>
            </a:r>
            <a:r>
              <a:rPr lang="en-US" sz="2400" dirty="0" smtClean="0">
                <a:solidFill>
                  <a:srgbClr val="4AA7FF"/>
                </a:solidFill>
              </a:rPr>
              <a:t> de ácido </a:t>
            </a:r>
            <a:r>
              <a:rPr lang="en-US" sz="2400" dirty="0" err="1" smtClean="0">
                <a:solidFill>
                  <a:srgbClr val="4AA7FF"/>
                </a:solidFill>
              </a:rPr>
              <a:t>oxálico</a:t>
            </a:r>
            <a:r>
              <a:rPr lang="en-US" sz="2400" dirty="0" smtClean="0">
                <a:solidFill>
                  <a:srgbClr val="4AA7FF"/>
                </a:solidFill>
              </a:rPr>
              <a:t> em </a:t>
            </a:r>
            <a:r>
              <a:rPr lang="en-US" sz="2400" dirty="0" err="1" smtClean="0">
                <a:solidFill>
                  <a:srgbClr val="4AA7FF"/>
                </a:solidFill>
              </a:rPr>
              <a:t>vez</a:t>
            </a:r>
            <a:r>
              <a:rPr lang="en-US" sz="2400" dirty="0" smtClean="0">
                <a:solidFill>
                  <a:srgbClr val="4AA7FF"/>
                </a:solidFill>
              </a:rPr>
              <a:t> de H2O?</a:t>
            </a:r>
            <a:endParaRPr lang="en-US" sz="2400" dirty="0">
              <a:solidFill>
                <a:srgbClr val="4AA7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87197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	</a:t>
            </a:r>
            <a:r>
              <a:rPr lang="en-US" dirty="0" smtClean="0">
                <a:latin typeface="Calibri"/>
                <a:cs typeface="Calibri"/>
              </a:rPr>
              <a:t>O ácido </a:t>
            </a:r>
            <a:r>
              <a:rPr lang="en-US" dirty="0" err="1" smtClean="0">
                <a:latin typeface="Calibri"/>
                <a:cs typeface="Calibri"/>
              </a:rPr>
              <a:t>oxálico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vai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consumir</a:t>
            </a:r>
            <a:r>
              <a:rPr lang="en-US" dirty="0" smtClean="0">
                <a:latin typeface="Calibri"/>
                <a:cs typeface="Calibri"/>
              </a:rPr>
              <a:t> a alumina em </a:t>
            </a:r>
            <a:r>
              <a:rPr lang="en-US" dirty="0" err="1" smtClean="0">
                <a:latin typeface="Calibri"/>
                <a:cs typeface="Calibri"/>
              </a:rPr>
              <a:t>zonas</a:t>
            </a:r>
            <a:r>
              <a:rPr lang="en-US" dirty="0" smtClean="0">
                <a:latin typeface="Calibri"/>
                <a:cs typeface="Calibri"/>
              </a:rPr>
              <a:t> de </a:t>
            </a:r>
            <a:r>
              <a:rPr lang="en-US" dirty="0" err="1" smtClean="0">
                <a:latin typeface="Calibri"/>
                <a:cs typeface="Calibri"/>
              </a:rPr>
              <a:t>maior</a:t>
            </a:r>
            <a:r>
              <a:rPr lang="en-US" dirty="0" smtClean="0">
                <a:latin typeface="Calibri"/>
                <a:cs typeface="Calibri"/>
              </a:rPr>
              <a:t> campo </a:t>
            </a:r>
            <a:r>
              <a:rPr lang="en-US" dirty="0" err="1" smtClean="0">
                <a:latin typeface="Calibri"/>
                <a:cs typeface="Calibri"/>
              </a:rPr>
              <a:t>eléctrico</a:t>
            </a:r>
            <a:r>
              <a:rPr lang="en-US" dirty="0" smtClean="0">
                <a:latin typeface="Calibri"/>
                <a:cs typeface="Calibri"/>
              </a:rPr>
              <a:t>, </a:t>
            </a:r>
            <a:r>
              <a:rPr lang="en-US" dirty="0" err="1" smtClean="0">
                <a:latin typeface="Calibri"/>
                <a:cs typeface="Calibri"/>
              </a:rPr>
              <a:t>onde</a:t>
            </a:r>
            <a:r>
              <a:rPr lang="en-US" dirty="0" smtClean="0">
                <a:latin typeface="Calibri"/>
                <a:cs typeface="Calibri"/>
              </a:rPr>
              <a:t> a </a:t>
            </a:r>
            <a:r>
              <a:rPr lang="en-US" dirty="0" err="1" smtClean="0">
                <a:latin typeface="Calibri"/>
                <a:cs typeface="Calibri"/>
              </a:rPr>
              <a:t>espessura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dirty="0" err="1" smtClean="0">
                <a:latin typeface="Calibri"/>
                <a:cs typeface="Calibri"/>
              </a:rPr>
              <a:t>da</a:t>
            </a:r>
            <a:r>
              <a:rPr lang="en-US" dirty="0" smtClean="0">
                <a:latin typeface="Calibri"/>
                <a:cs typeface="Calibri"/>
              </a:rPr>
              <a:t> alumina </a:t>
            </a:r>
            <a:r>
              <a:rPr lang="en-US" dirty="0" err="1" smtClean="0">
                <a:latin typeface="Calibri"/>
                <a:cs typeface="Calibri"/>
              </a:rPr>
              <a:t>é</a:t>
            </a:r>
            <a:r>
              <a:rPr lang="en-US" dirty="0" smtClean="0">
                <a:latin typeface="Calibri"/>
                <a:cs typeface="Calibri"/>
              </a:rPr>
              <a:t> inferior. </a:t>
            </a:r>
            <a:r>
              <a:rPr lang="pt-PT" dirty="0" smtClean="0">
                <a:latin typeface="Calibri"/>
                <a:cs typeface="Calibri"/>
              </a:rPr>
              <a:t>Ocorre um melhor controlo dos diâmetros de poros, e consequentemente mais variedade de tamanhos.</a:t>
            </a:r>
          </a:p>
          <a:p>
            <a:pPr algn="just">
              <a:spcAft>
                <a:spcPts val="600"/>
              </a:spcAft>
            </a:pPr>
            <a:endParaRPr lang="en-US" dirty="0"/>
          </a:p>
        </p:txBody>
      </p:sp>
      <p:grpSp>
        <p:nvGrpSpPr>
          <p:cNvPr id="10" name="Group 81"/>
          <p:cNvGrpSpPr>
            <a:grpSpLocks/>
          </p:cNvGrpSpPr>
          <p:nvPr/>
        </p:nvGrpSpPr>
        <p:grpSpPr bwMode="auto">
          <a:xfrm>
            <a:off x="1415362" y="3998379"/>
            <a:ext cx="3203144" cy="1774077"/>
            <a:chOff x="295" y="2432"/>
            <a:chExt cx="1632" cy="648"/>
          </a:xfrm>
        </p:grpSpPr>
        <p:grpSp>
          <p:nvGrpSpPr>
            <p:cNvPr id="11" name="Group 55"/>
            <p:cNvGrpSpPr>
              <a:grpSpLocks/>
            </p:cNvGrpSpPr>
            <p:nvPr/>
          </p:nvGrpSpPr>
          <p:grpSpPr bwMode="auto">
            <a:xfrm>
              <a:off x="748" y="2432"/>
              <a:ext cx="1179" cy="648"/>
              <a:chOff x="748" y="2432"/>
              <a:chExt cx="1179" cy="648"/>
            </a:xfrm>
          </p:grpSpPr>
          <p:grpSp>
            <p:nvGrpSpPr>
              <p:cNvPr id="14" name="Group 10"/>
              <p:cNvGrpSpPr>
                <a:grpSpLocks/>
              </p:cNvGrpSpPr>
              <p:nvPr/>
            </p:nvGrpSpPr>
            <p:grpSpPr bwMode="auto">
              <a:xfrm>
                <a:off x="748" y="2432"/>
                <a:ext cx="1179" cy="648"/>
                <a:chOff x="884" y="2341"/>
                <a:chExt cx="1179" cy="648"/>
              </a:xfrm>
            </p:grpSpPr>
            <p:sp>
              <p:nvSpPr>
                <p:cNvPr id="16" name="Rectangle 11"/>
                <p:cNvSpPr>
                  <a:spLocks noChangeArrowheads="1"/>
                </p:cNvSpPr>
                <p:nvPr/>
              </p:nvSpPr>
              <p:spPr bwMode="auto">
                <a:xfrm>
                  <a:off x="884" y="2341"/>
                  <a:ext cx="1179" cy="318"/>
                </a:xfrm>
                <a:prstGeom prst="rect">
                  <a:avLst/>
                </a:prstGeom>
                <a:solidFill>
                  <a:schemeClr val="bg2"/>
                </a:solidFill>
                <a:ln w="38100">
                  <a:noFill/>
                  <a:miter lim="800000"/>
                  <a:headEnd type="none" w="sm" len="sm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Rectangle 12"/>
                <p:cNvSpPr>
                  <a:spLocks noChangeArrowheads="1"/>
                </p:cNvSpPr>
                <p:nvPr/>
              </p:nvSpPr>
              <p:spPr bwMode="auto">
                <a:xfrm>
                  <a:off x="884" y="2626"/>
                  <a:ext cx="1179" cy="363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  <a:miter lim="800000"/>
                  <a:headEnd type="none" w="sm" len="sm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929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065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1201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337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473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609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745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881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018" y="2341"/>
                  <a:ext cx="0" cy="272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aphicFrame>
            <p:nvGraphicFramePr>
              <p:cNvPr id="15" name="Object 2"/>
              <p:cNvGraphicFramePr>
                <a:graphicFrameLocks noChangeAspect="1"/>
              </p:cNvGraphicFramePr>
              <p:nvPr/>
            </p:nvGraphicFramePr>
            <p:xfrm>
              <a:off x="1610" y="2459"/>
              <a:ext cx="150" cy="200"/>
            </p:xfrm>
            <a:graphic>
              <a:graphicData uri="http://schemas.openxmlformats.org/presentationml/2006/ole">
                <p:oleObj spid="_x0000_s24578" name="Equação" r:id="rId3" imgW="152280" imgH="203040" progId="Equation.3">
                  <p:embed/>
                </p:oleObj>
              </a:graphicData>
            </a:graphic>
          </p:graphicFrame>
        </p:grp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748" y="2886"/>
              <a:ext cx="488" cy="101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1200">
                  <a:solidFill>
                    <a:schemeClr val="bg1"/>
                  </a:solidFill>
                  <a:latin typeface="Arial" charset="0"/>
                </a:rPr>
                <a:t>Alumínio</a:t>
              </a:r>
            </a:p>
          </p:txBody>
        </p:sp>
        <p:sp>
          <p:nvSpPr>
            <p:cNvPr id="13" name="Text Box 79"/>
            <p:cNvSpPr txBox="1">
              <a:spLocks noChangeArrowheads="1"/>
            </p:cNvSpPr>
            <p:nvPr/>
          </p:nvSpPr>
          <p:spPr bwMode="auto">
            <a:xfrm>
              <a:off x="295" y="2523"/>
              <a:ext cx="456" cy="101"/>
            </a:xfrm>
            <a:prstGeom prst="rect">
              <a:avLst/>
            </a:prstGeom>
            <a:noFill/>
            <a:ln w="38100">
              <a:noFill/>
              <a:miter lim="800000"/>
              <a:headEnd type="none" w="sm" len="sm"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endParaRPr lang="en-GB" sz="1200" dirty="0">
                <a:latin typeface="Arial" charset="0"/>
              </a:endParaRPr>
            </a:p>
          </p:txBody>
        </p:sp>
      </p:grpSp>
      <p:pic>
        <p:nvPicPr>
          <p:cNvPr id="115" name="Picture 25" descr="step2_m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333" y="3860800"/>
            <a:ext cx="2569720" cy="235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Box 115"/>
          <p:cNvSpPr txBox="1"/>
          <p:nvPr/>
        </p:nvSpPr>
        <p:spPr>
          <a:xfrm>
            <a:off x="1744769" y="5977700"/>
            <a:ext cx="694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</a:t>
            </a:r>
            <a:r>
              <a:rPr lang="en-US" dirty="0" smtClean="0">
                <a:solidFill>
                  <a:srgbClr val="4AA7FF"/>
                </a:solidFill>
              </a:rPr>
              <a:t>Fig.6 </a:t>
            </a:r>
            <a:r>
              <a:rPr lang="en-US" dirty="0" smtClean="0"/>
              <a:t>Alumínio em H2O               </a:t>
            </a:r>
            <a:r>
              <a:rPr lang="en-US" dirty="0" smtClean="0">
                <a:solidFill>
                  <a:srgbClr val="4AA7FF"/>
                </a:solidFill>
              </a:rPr>
              <a:t>Fig.7 </a:t>
            </a:r>
            <a:r>
              <a:rPr lang="en-US" dirty="0" smtClean="0"/>
              <a:t>Alumínio em ácido </a:t>
            </a:r>
            <a:r>
              <a:rPr lang="en-US" dirty="0" err="1" smtClean="0"/>
              <a:t>oxálico</a:t>
            </a:r>
            <a:r>
              <a:rPr lang="en-US" dirty="0" smtClean="0"/>
              <a:t>          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/>
          <p:cNvSpPr/>
          <p:nvPr/>
        </p:nvSpPr>
        <p:spPr>
          <a:xfrm>
            <a:off x="1975694" y="498475"/>
            <a:ext cx="5208648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dirty="0" smtClean="0"/>
              <a:t>3.3 Auto-Organização de Poros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039164" y="2155051"/>
            <a:ext cx="207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1º anodização</a:t>
            </a:r>
            <a:endParaRPr lang="en-US" sz="2400" dirty="0"/>
          </a:p>
        </p:txBody>
      </p:sp>
      <p:sp>
        <p:nvSpPr>
          <p:cNvPr id="8" name="Plus 7"/>
          <p:cNvSpPr/>
          <p:nvPr/>
        </p:nvSpPr>
        <p:spPr>
          <a:xfrm>
            <a:off x="3117491" y="2000987"/>
            <a:ext cx="667117" cy="615729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49838" y="2155051"/>
            <a:ext cx="207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2º anodização</a:t>
            </a:r>
            <a:endParaRPr lang="en-US" sz="2400" dirty="0"/>
          </a:p>
        </p:txBody>
      </p:sp>
      <p:sp>
        <p:nvSpPr>
          <p:cNvPr id="10" name="Equal 9"/>
          <p:cNvSpPr/>
          <p:nvPr/>
        </p:nvSpPr>
        <p:spPr>
          <a:xfrm>
            <a:off x="6028165" y="2155051"/>
            <a:ext cx="566035" cy="461665"/>
          </a:xfrm>
          <a:prstGeom prst="math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5125" y="2000987"/>
            <a:ext cx="2139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Melhor</a:t>
            </a:r>
            <a:r>
              <a:rPr lang="en-US" dirty="0" smtClean="0"/>
              <a:t> </a:t>
            </a:r>
            <a:r>
              <a:rPr lang="en-US" dirty="0" err="1" smtClean="0"/>
              <a:t>organização</a:t>
            </a:r>
            <a:r>
              <a:rPr lang="en-US" dirty="0" smtClean="0"/>
              <a:t>, num </a:t>
            </a:r>
            <a:r>
              <a:rPr lang="en-US" dirty="0" err="1" smtClean="0"/>
              <a:t>padrão</a:t>
            </a:r>
            <a:r>
              <a:rPr lang="en-US" dirty="0" smtClean="0"/>
              <a:t> hexagonal</a:t>
            </a:r>
            <a:endParaRPr lang="en-US" dirty="0"/>
          </a:p>
        </p:txBody>
      </p:sp>
      <p:pic>
        <p:nvPicPr>
          <p:cNvPr id="12" name="Picture 11" descr="Am_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07450"/>
            <a:ext cx="3907251" cy="3277539"/>
          </a:xfrm>
          <a:prstGeom prst="rect">
            <a:avLst/>
          </a:prstGeom>
        </p:spPr>
      </p:pic>
      <p:sp>
        <p:nvSpPr>
          <p:cNvPr id="13" name="Left-Right Arrow 12"/>
          <p:cNvSpPr/>
          <p:nvPr/>
        </p:nvSpPr>
        <p:spPr>
          <a:xfrm>
            <a:off x="4748927" y="4251866"/>
            <a:ext cx="1477661" cy="103192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94200" y="4251866"/>
            <a:ext cx="2370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rgbClr val="4AA7FF"/>
                </a:solidFill>
              </a:rPr>
              <a:t>Fig.8</a:t>
            </a:r>
            <a:r>
              <a:rPr lang="en-US" sz="2000" dirty="0" smtClean="0"/>
              <a:t> Estruturas hexagonais </a:t>
            </a:r>
            <a:r>
              <a:rPr lang="en-US" sz="2000" dirty="0" err="1" smtClean="0"/>
              <a:t>após</a:t>
            </a:r>
            <a:r>
              <a:rPr lang="en-US" sz="2000" dirty="0" smtClean="0"/>
              <a:t> segunda anodização (SEM)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61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1857" cy="3751393"/>
          </a:xfrm>
          <a:prstGeom prst="rect">
            <a:avLst/>
          </a:prstGeom>
        </p:spPr>
      </p:pic>
      <p:pic>
        <p:nvPicPr>
          <p:cNvPr id="6" name="Picture 5" descr="DSC061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557" y="-1"/>
            <a:ext cx="4565443" cy="3751393"/>
          </a:xfrm>
          <a:prstGeom prst="rect">
            <a:avLst/>
          </a:prstGeom>
        </p:spPr>
      </p:pic>
      <p:pic>
        <p:nvPicPr>
          <p:cNvPr id="7" name="Picture 6" descr="DSC061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79308"/>
            <a:ext cx="4578556" cy="3178692"/>
          </a:xfrm>
          <a:prstGeom prst="rect">
            <a:avLst/>
          </a:prstGeom>
        </p:spPr>
      </p:pic>
      <p:pic>
        <p:nvPicPr>
          <p:cNvPr id="8" name="Picture 7" descr="DSC0616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557" y="3751393"/>
            <a:ext cx="4565443" cy="3106606"/>
          </a:xfrm>
          <a:prstGeom prst="rect">
            <a:avLst/>
          </a:prstGeom>
        </p:spPr>
      </p:pic>
      <p:sp>
        <p:nvSpPr>
          <p:cNvPr id="9" name="Line Callout 2 (Border and Accent Bar) 8"/>
          <p:cNvSpPr/>
          <p:nvPr/>
        </p:nvSpPr>
        <p:spPr>
          <a:xfrm>
            <a:off x="3366124" y="4069666"/>
            <a:ext cx="2065576" cy="474285"/>
          </a:xfrm>
          <a:prstGeom prst="accentBorderCallout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err="1" smtClean="0"/>
              <a:t>Placa</a:t>
            </a:r>
            <a:r>
              <a:rPr lang="en-US" dirty="0" smtClean="0"/>
              <a:t> de </a:t>
            </a:r>
            <a:r>
              <a:rPr lang="en-US" dirty="0" err="1" smtClean="0"/>
              <a:t>Cobre</a:t>
            </a:r>
            <a:r>
              <a:rPr lang="en-US" dirty="0" smtClean="0"/>
              <a:t>, Cu</a:t>
            </a:r>
            <a:endParaRPr lang="en-US" dirty="0"/>
          </a:p>
        </p:txBody>
      </p:sp>
      <p:sp>
        <p:nvSpPr>
          <p:cNvPr id="10" name="Line Callout 2 (Border and Accent Bar) 9"/>
          <p:cNvSpPr/>
          <p:nvPr/>
        </p:nvSpPr>
        <p:spPr>
          <a:xfrm>
            <a:off x="7705747" y="1239259"/>
            <a:ext cx="1438253" cy="474285"/>
          </a:xfrm>
          <a:prstGeom prst="accentBorderCallout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Alumínio, 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61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64487" cy="3798365"/>
          </a:xfrm>
          <a:prstGeom prst="rect">
            <a:avLst/>
          </a:prstGeom>
        </p:spPr>
      </p:pic>
      <p:pic>
        <p:nvPicPr>
          <p:cNvPr id="5" name="Picture 4" descr="DSC061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487" y="3798365"/>
            <a:ext cx="5064487" cy="3075413"/>
          </a:xfrm>
          <a:prstGeom prst="rect">
            <a:avLst/>
          </a:prstGeom>
        </p:spPr>
      </p:pic>
      <p:pic>
        <p:nvPicPr>
          <p:cNvPr id="6" name="Picture 5" descr="DSC0617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72000" cy="3798365"/>
          </a:xfrm>
          <a:prstGeom prst="rect">
            <a:avLst/>
          </a:prstGeom>
        </p:spPr>
      </p:pic>
      <p:pic>
        <p:nvPicPr>
          <p:cNvPr id="7" name="Picture 6" descr="DSC061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98365"/>
            <a:ext cx="4572000" cy="3059634"/>
          </a:xfrm>
          <a:prstGeom prst="rect">
            <a:avLst/>
          </a:prstGeom>
        </p:spPr>
      </p:pic>
      <p:sp>
        <p:nvSpPr>
          <p:cNvPr id="8" name="Line Callout 2 (Border and Accent Bar) 7"/>
          <p:cNvSpPr/>
          <p:nvPr/>
        </p:nvSpPr>
        <p:spPr>
          <a:xfrm>
            <a:off x="3233200" y="4092616"/>
            <a:ext cx="2029237" cy="657878"/>
          </a:xfrm>
          <a:prstGeom prst="accentBorderCallout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Membrana</a:t>
            </a:r>
            <a:r>
              <a:rPr lang="en-US" dirty="0" smtClean="0"/>
              <a:t> de Alumina</a:t>
            </a:r>
            <a:endParaRPr lang="en-US" dirty="0"/>
          </a:p>
        </p:txBody>
      </p:sp>
      <p:sp>
        <p:nvSpPr>
          <p:cNvPr id="9" name="Line Callout 2 (Border and Accent Bar) 8"/>
          <p:cNvSpPr/>
          <p:nvPr/>
        </p:nvSpPr>
        <p:spPr>
          <a:xfrm>
            <a:off x="2399319" y="872071"/>
            <a:ext cx="2405057" cy="581381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2237"/>
              <a:gd name="adj6" fmla="val -473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Fonte</a:t>
            </a:r>
            <a:r>
              <a:rPr lang="en-US" dirty="0" smtClean="0"/>
              <a:t> de </a:t>
            </a:r>
            <a:r>
              <a:rPr lang="en-US" dirty="0" err="1" smtClean="0"/>
              <a:t>Alimentação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e 1"/>
          <p:cNvSpPr/>
          <p:nvPr/>
        </p:nvSpPr>
        <p:spPr>
          <a:xfrm>
            <a:off x="1744769" y="498475"/>
            <a:ext cx="5657669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dirty="0" smtClean="0"/>
              <a:t>4.1 Scanning Electron Microscope</a:t>
            </a:r>
            <a:br>
              <a:rPr lang="en-GB" sz="2800" dirty="0" smtClean="0"/>
            </a:br>
            <a:r>
              <a:rPr lang="en-GB" sz="2400" dirty="0" smtClean="0">
                <a:solidFill>
                  <a:srgbClr val="4AA7FF"/>
                </a:solidFill>
              </a:rPr>
              <a:t>SEM</a:t>
            </a:r>
            <a:r>
              <a:rPr lang="en-GB" sz="2800" dirty="0" smtClean="0"/>
              <a:t> </a:t>
            </a:r>
            <a:endParaRPr lang="en-GB" sz="2800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457200" y="1821333"/>
            <a:ext cx="3900071" cy="43769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4786729" y="1821333"/>
            <a:ext cx="3900071" cy="437691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1" y="1985619"/>
            <a:ext cx="3170461" cy="33297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5315327"/>
            <a:ext cx="390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AA7FF"/>
                </a:solidFill>
              </a:rPr>
              <a:t>Fig.9 </a:t>
            </a:r>
            <a:r>
              <a:rPr lang="en-US" dirty="0" err="1" smtClean="0"/>
              <a:t>Microscópio</a:t>
            </a:r>
            <a:r>
              <a:rPr lang="en-US" dirty="0" smtClean="0"/>
              <a:t> </a:t>
            </a:r>
            <a:r>
              <a:rPr lang="en-US" dirty="0" err="1" smtClean="0"/>
              <a:t>Electrónico</a:t>
            </a:r>
            <a:r>
              <a:rPr lang="en-US" dirty="0" smtClean="0"/>
              <a:t> de </a:t>
            </a:r>
            <a:r>
              <a:rPr lang="en-US" dirty="0" err="1" smtClean="0"/>
              <a:t>Varrimento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338" y="2187690"/>
            <a:ext cx="2324100" cy="3492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24889" y="2950367"/>
            <a:ext cx="1261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AA7FF"/>
                </a:solidFill>
              </a:rPr>
              <a:t>Fig.10 </a:t>
            </a:r>
          </a:p>
          <a:p>
            <a:pPr algn="ctr"/>
            <a:r>
              <a:rPr lang="en-US" dirty="0" smtClean="0"/>
              <a:t>Local de passagem de feixe de electrões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411866" y="6290038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48D2"/>
                </a:solidFill>
              </a:rPr>
              <a:t>http://</a:t>
            </a:r>
            <a:r>
              <a:rPr lang="en-US" b="1" dirty="0" err="1" smtClean="0">
                <a:solidFill>
                  <a:srgbClr val="FF48D2"/>
                </a:solidFill>
              </a:rPr>
              <a:t>www.mos.org/sln/sem/sem.mov</a:t>
            </a:r>
            <a:endParaRPr lang="en-US" b="1" dirty="0">
              <a:solidFill>
                <a:srgbClr val="FF48D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m_2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629874" cy="3464274"/>
          </a:xfrm>
          <a:prstGeom prst="rect">
            <a:avLst/>
          </a:prstGeom>
        </p:spPr>
      </p:pic>
      <p:pic>
        <p:nvPicPr>
          <p:cNvPr id="8" name="Picture 7" descr="Am_5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873" y="0"/>
            <a:ext cx="4514127" cy="3466209"/>
          </a:xfrm>
          <a:prstGeom prst="rect">
            <a:avLst/>
          </a:prstGeom>
        </p:spPr>
      </p:pic>
      <p:pic>
        <p:nvPicPr>
          <p:cNvPr id="9" name="Picture 8" descr="Am_1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66209"/>
            <a:ext cx="4629873" cy="3391791"/>
          </a:xfrm>
          <a:prstGeom prst="rect">
            <a:avLst/>
          </a:prstGeom>
        </p:spPr>
      </p:pic>
      <p:pic>
        <p:nvPicPr>
          <p:cNvPr id="10" name="Picture 9" descr="Am_2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873" y="3464274"/>
            <a:ext cx="4514127" cy="3393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46650" y="269875"/>
            <a:ext cx="7313612" cy="1143000"/>
          </a:xfrm>
        </p:spPr>
        <p:txBody>
          <a:bodyPr/>
          <a:lstStyle/>
          <a:p>
            <a:pPr eaLnBrk="1" hangingPunct="1"/>
            <a:r>
              <a:rPr lang="en-GB" sz="3200" dirty="0" smtClean="0"/>
              <a:t>5.1 </a:t>
            </a:r>
            <a:r>
              <a:rPr lang="en-GB" sz="3200" dirty="0" err="1" smtClean="0"/>
              <a:t>Monotorização</a:t>
            </a:r>
            <a:r>
              <a:rPr lang="en-GB" sz="3200" dirty="0" smtClean="0"/>
              <a:t> </a:t>
            </a:r>
            <a:r>
              <a:rPr lang="en-GB" sz="3200" dirty="0" err="1"/>
              <a:t>da</a:t>
            </a:r>
            <a:r>
              <a:rPr lang="en-GB" sz="3200" dirty="0"/>
              <a:t> </a:t>
            </a:r>
            <a:r>
              <a:rPr lang="en-GB" sz="3200" dirty="0" err="1"/>
              <a:t>Densidade</a:t>
            </a:r>
            <a:r>
              <a:rPr lang="en-GB" sz="3200" dirty="0"/>
              <a:t> de </a:t>
            </a:r>
            <a:r>
              <a:rPr lang="en-GB" sz="3200" dirty="0" err="1"/>
              <a:t>Corrente</a:t>
            </a:r>
            <a:endParaRPr lang="en-GB" sz="3200" dirty="0"/>
          </a:p>
        </p:txBody>
      </p:sp>
      <p:sp>
        <p:nvSpPr>
          <p:cNvPr id="6" name="Double Brace 5"/>
          <p:cNvSpPr/>
          <p:nvPr/>
        </p:nvSpPr>
        <p:spPr>
          <a:xfrm>
            <a:off x="1370013" y="498475"/>
            <a:ext cx="6568542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7" name="Picture 6" descr="imagem.1ªanodizaçao.oxalico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1940228"/>
            <a:ext cx="6432903" cy="38435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0013" y="6088039"/>
            <a:ext cx="643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AA7FF"/>
                </a:solidFill>
              </a:rPr>
              <a:t>Fig.11 </a:t>
            </a:r>
            <a:r>
              <a:rPr lang="en-US" sz="2000" dirty="0" err="1" smtClean="0"/>
              <a:t>Primeira</a:t>
            </a:r>
            <a:r>
              <a:rPr lang="en-US" sz="2000" dirty="0" smtClean="0"/>
              <a:t> </a:t>
            </a:r>
            <a:r>
              <a:rPr lang="en-US" sz="2000" dirty="0" err="1" smtClean="0"/>
              <a:t>anodização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ácido</a:t>
            </a:r>
            <a:r>
              <a:rPr lang="en-US" sz="2000" dirty="0" smtClean="0"/>
              <a:t> </a:t>
            </a:r>
            <a:r>
              <a:rPr lang="en-US" sz="2000" dirty="0" err="1" smtClean="0"/>
              <a:t>oxálico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143125"/>
            <a:ext cx="1370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Densidade</a:t>
            </a:r>
            <a:r>
              <a:rPr lang="en-US" dirty="0" smtClean="0"/>
              <a:t> de </a:t>
            </a:r>
            <a:r>
              <a:rPr lang="en-US" dirty="0" err="1" smtClean="0"/>
              <a:t>corrente</a:t>
            </a:r>
            <a:r>
              <a:rPr lang="en-US" dirty="0" smtClean="0"/>
              <a:t> (mA/cm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75255" y="5783786"/>
            <a:ext cx="137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 (</a:t>
            </a:r>
            <a:r>
              <a:rPr lang="en-US" dirty="0" err="1" smtClean="0"/>
              <a:t>u.a</a:t>
            </a:r>
            <a:r>
              <a:rPr lang="en-US" dirty="0" smtClean="0"/>
              <a:t>.)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m.sobreposiçao.oxalico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44" y="372070"/>
            <a:ext cx="6012225" cy="4304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1259" y="5614916"/>
            <a:ext cx="5691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AA7FF"/>
                </a:solidFill>
              </a:rPr>
              <a:t>Fig.12 </a:t>
            </a:r>
            <a:r>
              <a:rPr lang="en-US" dirty="0" err="1" smtClean="0"/>
              <a:t>Comparação</a:t>
            </a:r>
            <a:r>
              <a:rPr lang="en-US" dirty="0" smtClean="0"/>
              <a:t> entre as </a:t>
            </a: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anodizações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ácido</a:t>
            </a:r>
            <a:r>
              <a:rPr lang="en-US" dirty="0" smtClean="0"/>
              <a:t> </a:t>
            </a:r>
            <a:r>
              <a:rPr lang="en-US" dirty="0" err="1" smtClean="0"/>
              <a:t>oxálico</a:t>
            </a:r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72070"/>
            <a:ext cx="1370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Densidade</a:t>
            </a:r>
            <a:r>
              <a:rPr lang="en-US" dirty="0" smtClean="0"/>
              <a:t> de </a:t>
            </a:r>
            <a:r>
              <a:rPr lang="en-US" dirty="0" err="1" smtClean="0"/>
              <a:t>corrente</a:t>
            </a:r>
            <a:r>
              <a:rPr lang="en-US" dirty="0" smtClean="0"/>
              <a:t> (mA/cm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83069" y="4876252"/>
            <a:ext cx="137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 (</a:t>
            </a:r>
            <a:r>
              <a:rPr lang="en-US" dirty="0" err="1" smtClean="0"/>
              <a:t>u.a</a:t>
            </a:r>
            <a:r>
              <a:rPr lang="en-US" dirty="0" smtClean="0"/>
              <a:t>.)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76523" y="2063750"/>
            <a:ext cx="156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2º </a:t>
            </a:r>
            <a:r>
              <a:rPr lang="en-US" dirty="0" err="1" smtClean="0"/>
              <a:t>anodização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76523" y="3254375"/>
            <a:ext cx="156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1º </a:t>
            </a:r>
            <a:r>
              <a:rPr lang="en-US" dirty="0" err="1" smtClean="0"/>
              <a:t>anodização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/>
          <p:cNvSpPr/>
          <p:nvPr/>
        </p:nvSpPr>
        <p:spPr>
          <a:xfrm>
            <a:off x="2919994" y="409570"/>
            <a:ext cx="2878798" cy="668869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68808" y="409570"/>
            <a:ext cx="2886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6.1 Vantagens</a:t>
            </a:r>
            <a:endParaRPr lang="en-US" sz="2800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1693452" y="1526494"/>
            <a:ext cx="4361922" cy="13212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Facilitam</a:t>
            </a:r>
            <a:r>
              <a:rPr lang="en-US" sz="2400" dirty="0" smtClean="0"/>
              <a:t> a </a:t>
            </a:r>
            <a:r>
              <a:rPr lang="en-US" sz="2400" dirty="0" err="1" smtClean="0"/>
              <a:t>produção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larga</a:t>
            </a:r>
            <a:r>
              <a:rPr lang="en-US" sz="2400" dirty="0" smtClean="0"/>
              <a:t> </a:t>
            </a:r>
            <a:r>
              <a:rPr lang="en-US" sz="2400" dirty="0" err="1" smtClean="0"/>
              <a:t>escala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657669" y="1536914"/>
            <a:ext cx="3977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</a:t>
            </a:r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1693452" y="3260638"/>
            <a:ext cx="4361922" cy="13212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Permite</a:t>
            </a:r>
            <a:r>
              <a:rPr lang="en-US" sz="2400" dirty="0" smtClean="0"/>
              <a:t> </a:t>
            </a:r>
            <a:r>
              <a:rPr lang="en-US" sz="2400" dirty="0" err="1" smtClean="0"/>
              <a:t>o</a:t>
            </a:r>
            <a:r>
              <a:rPr lang="en-US" sz="2400" dirty="0" smtClean="0"/>
              <a:t> </a:t>
            </a:r>
            <a:r>
              <a:rPr lang="en-US" sz="2400" dirty="0" err="1" smtClean="0"/>
              <a:t>crescimento</a:t>
            </a:r>
            <a:r>
              <a:rPr lang="en-US" sz="2400" dirty="0" smtClean="0"/>
              <a:t> de </a:t>
            </a:r>
            <a:r>
              <a:rPr lang="en-US" sz="2400" dirty="0" err="1" smtClean="0"/>
              <a:t>nanoestruturas</a:t>
            </a:r>
            <a:r>
              <a:rPr lang="en-US" sz="2400" dirty="0" smtClean="0"/>
              <a:t> </a:t>
            </a:r>
            <a:r>
              <a:rPr lang="en-US" sz="2400" dirty="0" err="1" smtClean="0"/>
              <a:t>organizadas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5606354" y="3260638"/>
            <a:ext cx="38487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</a:t>
            </a:r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1693452" y="5077157"/>
            <a:ext cx="4361922" cy="13212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Permitir</a:t>
            </a:r>
            <a:r>
              <a:rPr lang="en-US" sz="2400" dirty="0" smtClean="0"/>
              <a:t> </a:t>
            </a:r>
            <a:r>
              <a:rPr lang="en-US" sz="2400" dirty="0" err="1" smtClean="0"/>
              <a:t>o</a:t>
            </a:r>
            <a:r>
              <a:rPr lang="en-US" sz="2400" dirty="0" smtClean="0"/>
              <a:t> </a:t>
            </a:r>
            <a:r>
              <a:rPr lang="en-US" sz="2400" dirty="0" err="1" smtClean="0"/>
              <a:t>desenvolvimento</a:t>
            </a:r>
            <a:r>
              <a:rPr lang="en-US" sz="2400" dirty="0" smtClean="0"/>
              <a:t> </a:t>
            </a:r>
            <a:r>
              <a:rPr lang="en-US" sz="2400" dirty="0" err="1" smtClean="0"/>
              <a:t>da</a:t>
            </a:r>
            <a:r>
              <a:rPr lang="en-US" sz="2400" dirty="0" smtClean="0"/>
              <a:t> </a:t>
            </a:r>
            <a:r>
              <a:rPr lang="en-US" sz="2400" dirty="0" err="1" smtClean="0"/>
              <a:t>tecnologia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606354" y="5077157"/>
            <a:ext cx="397705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latin typeface="Wingdings"/>
                <a:ea typeface="Wingdings"/>
                <a:cs typeface="Wingdings"/>
              </a:rPr>
              <a:t>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450374" y="1721580"/>
            <a:ext cx="987848" cy="9519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450374" y="3260638"/>
            <a:ext cx="987848" cy="9519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50374" y="5077158"/>
            <a:ext cx="987848" cy="9519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616" y="1417590"/>
            <a:ext cx="2604324" cy="4980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31" y="0"/>
            <a:ext cx="8040794" cy="6581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480" y="810873"/>
            <a:ext cx="5967411" cy="8356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Monotype Corsiva"/>
                <a:cs typeface="Monotype Corsiva"/>
              </a:rPr>
              <a:t>Sumário</a:t>
            </a:r>
            <a:endParaRPr lang="en-US" sz="3600" dirty="0" smtClean="0">
              <a:latin typeface="Monotype Corsiva"/>
              <a:cs typeface="Monotype Corsiva"/>
            </a:endParaRPr>
          </a:p>
          <a:p>
            <a:endParaRPr lang="en-US" sz="3600" dirty="0" smtClean="0">
              <a:latin typeface="Monotype Corsiva"/>
              <a:cs typeface="Monotype Corsiva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O que são?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Como se </a:t>
            </a:r>
            <a:r>
              <a:rPr lang="en-US" sz="2400" dirty="0" err="1" smtClean="0">
                <a:latin typeface="Calibri"/>
                <a:cs typeface="Calibri"/>
              </a:rPr>
              <a:t>formam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err="1" smtClean="0">
                <a:latin typeface="Calibri"/>
                <a:cs typeface="Calibri"/>
              </a:rPr>
              <a:t>Pré-tratamento</a:t>
            </a:r>
            <a:endParaRPr lang="en-US" sz="24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err="1" smtClean="0">
                <a:latin typeface="Calibri"/>
                <a:cs typeface="Calibri"/>
              </a:rPr>
              <a:t>Processos</a:t>
            </a:r>
            <a:r>
              <a:rPr lang="en-US" sz="2400" dirty="0" smtClean="0">
                <a:latin typeface="Calibri"/>
                <a:cs typeface="Calibri"/>
              </a:rPr>
              <a:t> de </a:t>
            </a:r>
            <a:r>
              <a:rPr lang="en-US" sz="2400" dirty="0" err="1" smtClean="0">
                <a:latin typeface="Calibri"/>
                <a:cs typeface="Calibri"/>
              </a:rPr>
              <a:t>formação</a:t>
            </a:r>
            <a:endParaRPr lang="en-US" sz="24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Scanning Electron Microscope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err="1" smtClean="0">
                <a:latin typeface="Calibri"/>
                <a:cs typeface="Calibri"/>
              </a:rPr>
              <a:t>Gráficos</a:t>
            </a:r>
            <a:endParaRPr lang="en-US" sz="24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Vantagens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Aplicações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Referências </a:t>
            </a:r>
          </a:p>
          <a:p>
            <a:pPr>
              <a:buFontTx/>
              <a:buChar char="-"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buFontTx/>
              <a:buChar char="-"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buFontTx/>
              <a:buChar char="-"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buFontTx/>
              <a:buChar char="-"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buFontTx/>
              <a:buChar char="-"/>
            </a:pPr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 </a:t>
            </a:r>
          </a:p>
          <a:p>
            <a:endParaRPr lang="en-US" sz="3600" dirty="0">
              <a:latin typeface="Monotype Corsiva"/>
              <a:cs typeface="Monotype Corsiva"/>
            </a:endParaRPr>
          </a:p>
          <a:p>
            <a:endParaRPr lang="en-US" sz="2400" dirty="0">
              <a:latin typeface="Monotype Corsiva"/>
              <a:cs typeface="Monotype Corsi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/>
          <p:cNvSpPr/>
          <p:nvPr/>
        </p:nvSpPr>
        <p:spPr>
          <a:xfrm>
            <a:off x="3164925" y="409569"/>
            <a:ext cx="2878798" cy="668869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13739" y="409570"/>
            <a:ext cx="262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6.2 Aplicações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239345" y="1300457"/>
          <a:ext cx="7053880" cy="2267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6940"/>
                <a:gridCol w="3526940"/>
              </a:tblGrid>
              <a:tr h="1078615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Armazenamento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Sequenciação</a:t>
                      </a:r>
                      <a:endParaRPr lang="en-US" dirty="0"/>
                    </a:p>
                  </a:txBody>
                  <a:tcPr/>
                </a:tc>
              </a:tr>
              <a:tr h="107861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Armazenamento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combustível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devido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à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sua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grande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área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interna</a:t>
                      </a:r>
                      <a:r>
                        <a:rPr lang="en-US" baseline="0" dirty="0" smtClean="0"/>
                        <a:t>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Cientistas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acreditam</a:t>
                      </a:r>
                      <a:r>
                        <a:rPr lang="en-US" baseline="0" dirty="0" smtClean="0"/>
                        <a:t> que </a:t>
                      </a:r>
                      <a:r>
                        <a:rPr lang="en-US" baseline="0" dirty="0" err="1" smtClean="0"/>
                        <a:t>poderá</a:t>
                      </a:r>
                      <a:r>
                        <a:rPr lang="en-US" baseline="0" dirty="0" smtClean="0"/>
                        <a:t> ser </a:t>
                      </a:r>
                      <a:r>
                        <a:rPr lang="en-US" baseline="0" dirty="0" err="1" smtClean="0"/>
                        <a:t>possível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utilizar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estas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estruturas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para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tornar</a:t>
                      </a:r>
                      <a:r>
                        <a:rPr lang="en-US" baseline="0" dirty="0" smtClean="0"/>
                        <a:t> a </a:t>
                      </a:r>
                      <a:r>
                        <a:rPr lang="en-US" baseline="0" dirty="0" err="1" smtClean="0"/>
                        <a:t>sequenciação</a:t>
                      </a:r>
                      <a:r>
                        <a:rPr lang="en-US" baseline="0" dirty="0" smtClean="0"/>
                        <a:t> do DNA </a:t>
                      </a:r>
                      <a:r>
                        <a:rPr lang="en-US" baseline="0" dirty="0" err="1" smtClean="0"/>
                        <a:t>mais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eficiente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39345" y="3840174"/>
          <a:ext cx="7053880" cy="2723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6940"/>
                <a:gridCol w="3526940"/>
              </a:tblGrid>
              <a:tr h="110203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Ultra </a:t>
                      </a:r>
                      <a:r>
                        <a:rPr lang="en-US" dirty="0" err="1" smtClean="0"/>
                        <a:t>Filtração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Baterias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eléctricas</a:t>
                      </a:r>
                      <a:endParaRPr lang="en-US" dirty="0"/>
                    </a:p>
                  </a:txBody>
                  <a:tcPr/>
                </a:tc>
              </a:tr>
              <a:tr h="162128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“In this paper we present the filtration efficiency of alumina membranes, for solutions of human red blood cells and bovine serum albumin.” </a:t>
                      </a:r>
                      <a:r>
                        <a:rPr lang="en-US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National Institute of R&amp;D 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Produção</a:t>
                      </a:r>
                      <a:r>
                        <a:rPr lang="en-US" dirty="0" smtClean="0"/>
                        <a:t> de </a:t>
                      </a:r>
                      <a:r>
                        <a:rPr lang="en-US" dirty="0" err="1" smtClean="0"/>
                        <a:t>baterias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recarregáveis</a:t>
                      </a:r>
                      <a:r>
                        <a:rPr lang="en-US" dirty="0" smtClean="0"/>
                        <a:t>, com </a:t>
                      </a:r>
                      <a:r>
                        <a:rPr lang="en-US" dirty="0" err="1" smtClean="0"/>
                        <a:t>grande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durabilidade</a:t>
                      </a:r>
                      <a:r>
                        <a:rPr lang="en-US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31" y="889000"/>
            <a:ext cx="3810000" cy="508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6135" y="1667645"/>
            <a:ext cx="2629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 smtClean="0">
                <a:solidFill>
                  <a:srgbClr val="4AA7FF"/>
                </a:solidFill>
              </a:rPr>
              <a:t>Fig.13 </a:t>
            </a:r>
            <a:r>
              <a:rPr lang="en-US" sz="2400" dirty="0" err="1" smtClean="0"/>
              <a:t>Concepção</a:t>
            </a:r>
            <a:r>
              <a:rPr lang="en-US" sz="2400" dirty="0" smtClean="0"/>
              <a:t> </a:t>
            </a:r>
            <a:r>
              <a:rPr lang="en-US" sz="2400" dirty="0" err="1" smtClean="0"/>
              <a:t>artística</a:t>
            </a:r>
            <a:r>
              <a:rPr lang="en-US" sz="2400" dirty="0" smtClean="0"/>
              <a:t> de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molécula</a:t>
            </a:r>
            <a:r>
              <a:rPr lang="en-US" sz="2400" dirty="0" smtClean="0"/>
              <a:t> de DNA </a:t>
            </a:r>
            <a:r>
              <a:rPr lang="en-US" sz="2400" dirty="0" err="1" smtClean="0"/>
              <a:t>atravessando</a:t>
            </a:r>
            <a:r>
              <a:rPr lang="en-US" sz="2400" dirty="0" smtClean="0"/>
              <a:t> um </a:t>
            </a:r>
            <a:r>
              <a:rPr lang="en-US" sz="2400" dirty="0" err="1" smtClean="0"/>
              <a:t>pequeno</a:t>
            </a:r>
            <a:r>
              <a:rPr lang="en-US" sz="2400" dirty="0" smtClean="0"/>
              <a:t> </a:t>
            </a:r>
            <a:r>
              <a:rPr lang="en-US" sz="2400" dirty="0" err="1" smtClean="0"/>
              <a:t>buraco</a:t>
            </a:r>
            <a:r>
              <a:rPr lang="en-US" sz="2400" dirty="0" smtClean="0"/>
              <a:t> (</a:t>
            </a:r>
            <a:r>
              <a:rPr lang="en-US" sz="2400" dirty="0" err="1" smtClean="0"/>
              <a:t>nanoporo</a:t>
            </a:r>
            <a:r>
              <a:rPr lang="en-US" sz="2400" dirty="0" smtClean="0"/>
              <a:t>).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/>
          <p:cNvSpPr/>
          <p:nvPr/>
        </p:nvSpPr>
        <p:spPr>
          <a:xfrm>
            <a:off x="2159003" y="409569"/>
            <a:ext cx="2878798" cy="668869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07817" y="409570"/>
            <a:ext cx="262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7. Referências 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763793" y="1652346"/>
            <a:ext cx="83802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  <a:hlinkClick r:id="rId2"/>
              </a:rPr>
              <a:t>http://www.google.pt/#hl=pt-PT&amp;q=alumi+membranes&amp;aq=f&amp;aqi=&amp;aql=&amp;oq=&amp;gs_rfai=&amp;fp=4f22795f5f5bc7a9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3793" y="2505670"/>
            <a:ext cx="6605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http://lqes.iqm.unicamp.br/canal_cientifico/lqes_news/lqes_news_cit/lqes_news_2010/lqes_news_novidades_1441.html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3793" y="3429000"/>
            <a:ext cx="41601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http://pt.wikipedia.org/wiki/Anodização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3793" y="4075331"/>
            <a:ext cx="4031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48D2"/>
                </a:solidFill>
                <a:hlinkClick r:id="rId5"/>
              </a:rPr>
              <a:t>http://www.mos.org/sln/sem/sem.mov</a:t>
            </a:r>
            <a:endParaRPr lang="en-US" dirty="0" smtClean="0">
              <a:solidFill>
                <a:srgbClr val="FF48D2"/>
              </a:solidFill>
            </a:endParaRPr>
          </a:p>
          <a:p>
            <a:endParaRPr lang="en-US" b="1" dirty="0">
              <a:solidFill>
                <a:srgbClr val="FF48D2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229508" y="1652346"/>
            <a:ext cx="534285" cy="306931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0800000" flipH="1" flipV="1">
            <a:off x="3598402" y="5525802"/>
            <a:ext cx="52759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Obrigado </a:t>
            </a:r>
            <a:r>
              <a:rPr lang="en-US" sz="3200" dirty="0" err="1" smtClean="0"/>
              <a:t>pela</a:t>
            </a:r>
            <a:r>
              <a:rPr lang="en-US" sz="3200" dirty="0" smtClean="0"/>
              <a:t> </a:t>
            </a:r>
            <a:r>
              <a:rPr lang="en-US" sz="3200" dirty="0" err="1" smtClean="0"/>
              <a:t>vossa</a:t>
            </a:r>
            <a:r>
              <a:rPr lang="en-US" sz="3200" dirty="0" smtClean="0"/>
              <a:t> </a:t>
            </a:r>
            <a:r>
              <a:rPr lang="en-US" sz="3200" dirty="0" err="1" smtClean="0"/>
              <a:t>atenção</a:t>
            </a:r>
            <a:r>
              <a:rPr lang="en-US" sz="3200" dirty="0" smtClean="0"/>
              <a:t>! </a:t>
            </a:r>
            <a:endParaRPr 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075" y="0"/>
            <a:ext cx="3164925" cy="1509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/>
          <p:cNvSpPr/>
          <p:nvPr/>
        </p:nvSpPr>
        <p:spPr>
          <a:xfrm>
            <a:off x="2580873" y="642219"/>
            <a:ext cx="4724768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22256" y="642219"/>
            <a:ext cx="4383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1.1 </a:t>
            </a:r>
            <a:r>
              <a:rPr lang="en-US" sz="2800" u="sng" dirty="0" smtClean="0"/>
              <a:t>Membranas de Alumina</a:t>
            </a:r>
          </a:p>
          <a:p>
            <a:r>
              <a:rPr lang="en-US" sz="2000" dirty="0" smtClean="0"/>
              <a:t>                     O que são?</a:t>
            </a:r>
          </a:p>
          <a:p>
            <a:endParaRPr lang="en-US" sz="2000" dirty="0"/>
          </a:p>
        </p:txBody>
      </p:sp>
      <p:pic>
        <p:nvPicPr>
          <p:cNvPr id="7" name="Picture 60" descr="foto inicio"/>
          <p:cNvPicPr>
            <a:picLocks noChangeAspect="1" noChangeArrowheads="1"/>
          </p:cNvPicPr>
          <p:nvPr/>
        </p:nvPicPr>
        <p:blipFill>
          <a:blip r:embed="rId2"/>
          <a:srcRect r="41893" b="28639"/>
          <a:stretch>
            <a:fillRect/>
          </a:stretch>
        </p:blipFill>
        <p:spPr bwMode="auto">
          <a:xfrm>
            <a:off x="5992778" y="2159520"/>
            <a:ext cx="2625725" cy="241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585" r="4234"/>
          <a:stretch>
            <a:fillRect/>
          </a:stretch>
        </p:blipFill>
        <p:spPr bwMode="auto">
          <a:xfrm>
            <a:off x="6026115" y="5563243"/>
            <a:ext cx="2592388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rot="5400000">
            <a:off x="6990710" y="5246723"/>
            <a:ext cx="6314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3527" y="2159520"/>
            <a:ext cx="5045655" cy="42473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 smtClean="0">
                <a:latin typeface="Times New Roman"/>
                <a:cs typeface="Times New Roman"/>
              </a:rPr>
              <a:t>	</a:t>
            </a:r>
            <a:r>
              <a:rPr lang="en-US" sz="2400" dirty="0" err="1" smtClean="0">
                <a:latin typeface="Times New Roman"/>
                <a:cs typeface="Times New Roman"/>
              </a:rPr>
              <a:t>Membranas</a:t>
            </a:r>
            <a:r>
              <a:rPr lang="en-US" sz="2400" dirty="0" smtClean="0">
                <a:latin typeface="Times New Roman"/>
                <a:cs typeface="Times New Roman"/>
              </a:rPr>
              <a:t> de alumina nanoporosa, </a:t>
            </a:r>
            <a:r>
              <a:rPr lang="en-US" sz="2400" dirty="0" err="1" smtClean="0">
                <a:latin typeface="Times New Roman"/>
                <a:cs typeface="Times New Roman"/>
              </a:rPr>
              <a:t>após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anodização</a:t>
            </a:r>
            <a:r>
              <a:rPr lang="en-US" sz="2400" dirty="0" smtClean="0">
                <a:latin typeface="Times New Roman"/>
                <a:cs typeface="Times New Roman"/>
              </a:rPr>
              <a:t> do </a:t>
            </a:r>
            <a:r>
              <a:rPr lang="en-US" sz="2400" dirty="0" err="1" smtClean="0">
                <a:latin typeface="Times New Roman"/>
                <a:cs typeface="Times New Roman"/>
              </a:rPr>
              <a:t>alumínio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latin typeface="Times New Roman"/>
                <a:cs typeface="Times New Roman"/>
              </a:rPr>
              <a:t>apresentam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</a:p>
          <a:p>
            <a:pPr algn="just">
              <a:spcAft>
                <a:spcPts val="600"/>
              </a:spcAft>
            </a:pPr>
            <a:endParaRPr lang="en-US" sz="2400" dirty="0" smtClean="0">
              <a:latin typeface="Times New Roman"/>
              <a:cs typeface="Times New Roman"/>
            </a:endParaRP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 Alta </a:t>
            </a:r>
            <a:r>
              <a:rPr lang="en-US" sz="2400" dirty="0" err="1" smtClean="0">
                <a:latin typeface="Times New Roman"/>
                <a:cs typeface="Times New Roman"/>
              </a:rPr>
              <a:t>ordenação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na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estrutura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porosa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</a:p>
          <a:p>
            <a:pPr algn="just">
              <a:spcAft>
                <a:spcPts val="600"/>
              </a:spcAft>
              <a:buFontTx/>
              <a:buChar char="-"/>
            </a:pPr>
            <a:endParaRPr lang="en-US" sz="2400" dirty="0" smtClean="0">
              <a:latin typeface="Times New Roman"/>
              <a:cs typeface="Times New Roman"/>
            </a:endParaRP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Disposição</a:t>
            </a:r>
            <a:r>
              <a:rPr lang="en-US" sz="2400" dirty="0" smtClean="0">
                <a:latin typeface="Times New Roman"/>
                <a:cs typeface="Times New Roman"/>
              </a:rPr>
              <a:t> de </a:t>
            </a:r>
            <a:r>
              <a:rPr lang="en-US" sz="2400" dirty="0" err="1" smtClean="0">
                <a:latin typeface="Times New Roman"/>
                <a:cs typeface="Times New Roman"/>
              </a:rPr>
              <a:t>células</a:t>
            </a:r>
            <a:r>
              <a:rPr lang="en-US" sz="2400" dirty="0" smtClean="0">
                <a:latin typeface="Times New Roman"/>
                <a:cs typeface="Times New Roman"/>
              </a:rPr>
              <a:t> hexagonais;</a:t>
            </a:r>
          </a:p>
          <a:p>
            <a:pPr algn="just">
              <a:spcAft>
                <a:spcPts val="600"/>
              </a:spcAft>
              <a:buFontTx/>
              <a:buChar char="-"/>
            </a:pPr>
            <a:endParaRPr lang="en-US" sz="2400" dirty="0" smtClean="0">
              <a:latin typeface="Times New Roman"/>
              <a:cs typeface="Times New Roman"/>
            </a:endParaRPr>
          </a:p>
          <a:p>
            <a:pPr algn="just">
              <a:spcAft>
                <a:spcPts val="600"/>
              </a:spcAft>
              <a:buFontTx/>
              <a:buChar char="-"/>
            </a:pP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Poros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centrais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perpendiculares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à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 err="1" smtClean="0">
                <a:latin typeface="Times New Roman"/>
                <a:cs typeface="Times New Roman"/>
              </a:rPr>
              <a:t>superfície</a:t>
            </a:r>
            <a:r>
              <a:rPr lang="en-US" sz="2400" dirty="0" smtClean="0">
                <a:latin typeface="Times New Roman"/>
                <a:cs typeface="Times New Roman"/>
              </a:rPr>
              <a:t>.   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_5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79" y="840567"/>
            <a:ext cx="4206571" cy="3528619"/>
          </a:xfrm>
          <a:prstGeom prst="rect">
            <a:avLst/>
          </a:prstGeom>
        </p:spPr>
      </p:pic>
      <p:pic>
        <p:nvPicPr>
          <p:cNvPr id="6" name="Picture 5" descr="Am_5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492" y="840566"/>
            <a:ext cx="4278110" cy="35286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879" y="4789189"/>
            <a:ext cx="420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224879" y="4793396"/>
            <a:ext cx="87367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 smtClean="0">
                <a:solidFill>
                  <a:srgbClr val="4AA7FF"/>
                </a:solidFill>
                <a:latin typeface="Arial" charset="0"/>
              </a:rPr>
              <a:t>Fig.1 </a:t>
            </a:r>
            <a:r>
              <a:rPr lang="en-GB" dirty="0" err="1" smtClean="0">
                <a:latin typeface="Arial" charset="0"/>
              </a:rPr>
              <a:t>Imagem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da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superfície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da</a:t>
            </a:r>
            <a:r>
              <a:rPr lang="en-GB" dirty="0">
                <a:latin typeface="Arial" charset="0"/>
              </a:rPr>
              <a:t> alumina </a:t>
            </a:r>
            <a:r>
              <a:rPr lang="en-GB" dirty="0" err="1" smtClean="0">
                <a:latin typeface="Arial" charset="0"/>
              </a:rPr>
              <a:t>usando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o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Microscópio</a:t>
            </a:r>
            <a:r>
              <a:rPr lang="en-GB" dirty="0">
                <a:latin typeface="Arial" charset="0"/>
              </a:rPr>
              <a:t> </a:t>
            </a:r>
            <a:r>
              <a:rPr lang="en-GB" dirty="0" err="1">
                <a:latin typeface="Arial" charset="0"/>
              </a:rPr>
              <a:t>Electrónico</a:t>
            </a:r>
            <a:r>
              <a:rPr lang="en-GB" dirty="0">
                <a:latin typeface="Arial" charset="0"/>
              </a:rPr>
              <a:t> de </a:t>
            </a:r>
            <a:r>
              <a:rPr lang="en-GB" dirty="0" err="1">
                <a:latin typeface="Arial" charset="0"/>
              </a:rPr>
              <a:t>Varrimento</a:t>
            </a:r>
            <a:r>
              <a:rPr lang="en-GB" dirty="0">
                <a:latin typeface="Arial" charset="0"/>
              </a:rPr>
              <a:t> (SEM</a:t>
            </a:r>
            <a:r>
              <a:rPr lang="en-GB" dirty="0" smtClean="0">
                <a:latin typeface="Arial" charset="0"/>
              </a:rPr>
              <a:t>)</a:t>
            </a:r>
            <a:r>
              <a:rPr lang="en-GB" dirty="0" smtClean="0">
                <a:solidFill>
                  <a:srgbClr val="4AA7FF"/>
                </a:solidFill>
                <a:latin typeface="Arial" charset="0"/>
              </a:rPr>
              <a:t>*</a:t>
            </a:r>
            <a:endParaRPr lang="en-GB" dirty="0">
              <a:solidFill>
                <a:srgbClr val="4AA7FF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879" y="6284157"/>
            <a:ext cx="611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AA7FF"/>
                </a:solidFill>
              </a:rPr>
              <a:t>* CEMUP – Centro de </a:t>
            </a:r>
            <a:r>
              <a:rPr lang="en-US" dirty="0" err="1" smtClean="0">
                <a:solidFill>
                  <a:srgbClr val="4AA7FF"/>
                </a:solidFill>
              </a:rPr>
              <a:t>Materiais</a:t>
            </a:r>
            <a:r>
              <a:rPr lang="en-US" dirty="0" smtClean="0">
                <a:solidFill>
                  <a:srgbClr val="4AA7FF"/>
                </a:solidFill>
              </a:rPr>
              <a:t> </a:t>
            </a:r>
            <a:r>
              <a:rPr lang="en-US" dirty="0" err="1" smtClean="0">
                <a:solidFill>
                  <a:srgbClr val="4AA7FF"/>
                </a:solidFill>
              </a:rPr>
              <a:t>Universidade</a:t>
            </a:r>
            <a:r>
              <a:rPr lang="en-US" dirty="0" smtClean="0">
                <a:solidFill>
                  <a:srgbClr val="4AA7FF"/>
                </a:solidFill>
              </a:rPr>
              <a:t> do Porto </a:t>
            </a:r>
            <a:endParaRPr lang="en-US" dirty="0">
              <a:solidFill>
                <a:srgbClr val="4AA7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uble Brace 3"/>
          <p:cNvSpPr/>
          <p:nvPr/>
        </p:nvSpPr>
        <p:spPr>
          <a:xfrm>
            <a:off x="2285802" y="487452"/>
            <a:ext cx="4724768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7185" y="487452"/>
            <a:ext cx="43833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1.2 </a:t>
            </a:r>
            <a:r>
              <a:rPr lang="en-US" sz="2800" u="sng" dirty="0" smtClean="0"/>
              <a:t>Membranas de Alumina</a:t>
            </a:r>
          </a:p>
          <a:p>
            <a:r>
              <a:rPr lang="en-US" sz="2000" dirty="0" smtClean="0"/>
              <a:t>                     Como se formam?</a:t>
            </a:r>
          </a:p>
          <a:p>
            <a:endParaRPr lang="en-US" sz="2000" dirty="0"/>
          </a:p>
        </p:txBody>
      </p:sp>
      <p:sp>
        <p:nvSpPr>
          <p:cNvPr id="8" name="Quad Arrow 7"/>
          <p:cNvSpPr/>
          <p:nvPr/>
        </p:nvSpPr>
        <p:spPr>
          <a:xfrm>
            <a:off x="3014857" y="2391027"/>
            <a:ext cx="3348417" cy="3258232"/>
          </a:xfrm>
          <a:prstGeom prst="quad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18157" y="1808703"/>
            <a:ext cx="2591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AA7FF"/>
                </a:solidFill>
              </a:rPr>
              <a:t>1. </a:t>
            </a:r>
            <a:r>
              <a:rPr lang="en-US" dirty="0" smtClean="0"/>
              <a:t>Oxidação do Alumínio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9150" y="3822650"/>
            <a:ext cx="222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AA7FF"/>
                </a:solidFill>
              </a:rPr>
              <a:t>2. </a:t>
            </a:r>
            <a:r>
              <a:rPr lang="en-US" dirty="0" smtClean="0"/>
              <a:t>Formação de Poros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603079" y="5849423"/>
            <a:ext cx="222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AA7FF"/>
                </a:solidFill>
              </a:rPr>
              <a:t>3. </a:t>
            </a:r>
            <a:r>
              <a:rPr lang="en-US" dirty="0" smtClean="0"/>
              <a:t>Auto-</a:t>
            </a:r>
            <a:r>
              <a:rPr lang="en-US" dirty="0" err="1" smtClean="0"/>
              <a:t>organização</a:t>
            </a:r>
            <a:r>
              <a:rPr lang="en-US" dirty="0" smtClean="0"/>
              <a:t> de </a:t>
            </a:r>
            <a:r>
              <a:rPr lang="en-US" dirty="0" err="1" smtClean="0"/>
              <a:t>poros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63274" y="3822650"/>
            <a:ext cx="290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4AA7FF"/>
                </a:solidFill>
              </a:rPr>
              <a:t>4. </a:t>
            </a:r>
            <a:r>
              <a:rPr lang="en-US" dirty="0" err="1" smtClean="0"/>
              <a:t>Montagem</a:t>
            </a:r>
            <a:r>
              <a:rPr lang="en-US" dirty="0" smtClean="0"/>
              <a:t> Experimental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uble Brace 4"/>
          <p:cNvSpPr/>
          <p:nvPr/>
        </p:nvSpPr>
        <p:spPr>
          <a:xfrm>
            <a:off x="2553006" y="487452"/>
            <a:ext cx="3540855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3770" y="749062"/>
            <a:ext cx="3364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2.1 Pré-Tratamento  </a:t>
            </a:r>
            <a:endParaRPr lang="en-US" sz="2000" dirty="0"/>
          </a:p>
        </p:txBody>
      </p:sp>
      <p:pic>
        <p:nvPicPr>
          <p:cNvPr id="7" name="Picture 6" descr="Am _1_1.jpg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94" y="1799253"/>
            <a:ext cx="3628023" cy="3043312"/>
          </a:xfrm>
          <a:prstGeom prst="rect">
            <a:avLst/>
          </a:prstGeom>
        </p:spPr>
      </p:pic>
      <p:pic>
        <p:nvPicPr>
          <p:cNvPr id="8" name="Picture 7" descr="Am_1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010" y="1799253"/>
            <a:ext cx="3628022" cy="3043312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>
          <a:xfrm>
            <a:off x="4367017" y="3320909"/>
            <a:ext cx="876993" cy="1588"/>
          </a:xfrm>
          <a:prstGeom prst="straightConnector1">
            <a:avLst/>
          </a:prstGeom>
          <a:ln>
            <a:solidFill>
              <a:schemeClr val="accent1">
                <a:alpha val="87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" y="5238451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4AA7FF"/>
                </a:solidFill>
              </a:rPr>
              <a:t>Fig.2 </a:t>
            </a:r>
            <a:r>
              <a:rPr lang="en-US" dirty="0" smtClean="0"/>
              <a:t>Superfície do Alumínio antes do </a:t>
            </a:r>
            <a:r>
              <a:rPr lang="en-US" dirty="0" err="1" smtClean="0"/>
              <a:t>tratamento</a:t>
            </a:r>
            <a:r>
              <a:rPr lang="en-US" dirty="0" smtClean="0"/>
              <a:t> </a:t>
            </a:r>
            <a:r>
              <a:rPr lang="en-US" dirty="0" err="1" smtClean="0"/>
              <a:t>químico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7026" y="5927504"/>
            <a:ext cx="840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“Existe muito mais além do </a:t>
            </a:r>
            <a:r>
              <a:rPr lang="en-US" dirty="0" err="1" smtClean="0"/>
              <a:t>visível</a:t>
            </a:r>
            <a:r>
              <a:rPr lang="en-US" dirty="0" smtClean="0"/>
              <a:t>; a </a:t>
            </a:r>
            <a:r>
              <a:rPr lang="en-US" dirty="0" err="1" smtClean="0"/>
              <a:t>natureza</a:t>
            </a:r>
            <a:r>
              <a:rPr lang="en-US" dirty="0" smtClean="0"/>
              <a:t> 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admite</a:t>
            </a:r>
            <a:r>
              <a:rPr lang="en-US" dirty="0" smtClean="0"/>
              <a:t> </a:t>
            </a:r>
            <a:r>
              <a:rPr lang="en-US" dirty="0" err="1" smtClean="0"/>
              <a:t>mentiras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72843" y="6296836"/>
            <a:ext cx="209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4AA7FF"/>
                </a:solidFill>
              </a:rPr>
              <a:t>George Carlisle  </a:t>
            </a:r>
            <a:endParaRPr lang="en-US" b="1" dirty="0">
              <a:solidFill>
                <a:srgbClr val="4AA7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0907" y="487452"/>
            <a:ext cx="4246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2.2 Aplicação Laboratorial</a:t>
            </a:r>
          </a:p>
          <a:p>
            <a:pPr algn="ctr"/>
            <a:r>
              <a:rPr lang="en-US" sz="2000" dirty="0" smtClean="0"/>
              <a:t>Filme realizado a 01/09/2010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5" name="Double Brace 4"/>
          <p:cNvSpPr/>
          <p:nvPr/>
        </p:nvSpPr>
        <p:spPr>
          <a:xfrm>
            <a:off x="2553006" y="487452"/>
            <a:ext cx="4554361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Action Button: Movie 6">
            <a:hlinkClick r:id="" action="ppaction://noaction" highlightClick="1"/>
          </p:cNvPr>
          <p:cNvSpPr/>
          <p:nvPr/>
        </p:nvSpPr>
        <p:spPr>
          <a:xfrm>
            <a:off x="3681975" y="2834917"/>
            <a:ext cx="2129645" cy="1911325"/>
          </a:xfrm>
          <a:prstGeom prst="actionButtonMovi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m_2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3933" y="291056"/>
            <a:ext cx="5288078" cy="523220"/>
          </a:xfrm>
          <a:prstGeom prst="rect">
            <a:avLst/>
          </a:prstGeom>
          <a:effectLst>
            <a:outerShdw blurRad="63500" sx="102000" sy="102000" algn="ctr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AA7FF"/>
                </a:solidFill>
              </a:rPr>
              <a:t>Fig.3 </a:t>
            </a:r>
            <a:r>
              <a:rPr lang="en-US" sz="2800" dirty="0" smtClean="0"/>
              <a:t>Após electropolimento (SEM)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dirty="0" smtClean="0"/>
              <a:t>3.1 </a:t>
            </a:r>
            <a:r>
              <a:rPr lang="en-GB" sz="2800" dirty="0" err="1" smtClean="0"/>
              <a:t>Oxidação</a:t>
            </a:r>
            <a:r>
              <a:rPr lang="en-GB" sz="2800" dirty="0" smtClean="0"/>
              <a:t> </a:t>
            </a:r>
            <a:r>
              <a:rPr lang="en-GB" sz="2800" dirty="0"/>
              <a:t>do </a:t>
            </a:r>
            <a:r>
              <a:rPr lang="en-GB" sz="2800" dirty="0" err="1"/>
              <a:t>Alumínio</a:t>
            </a:r>
            <a:endParaRPr lang="en-GB" sz="2800" dirty="0"/>
          </a:p>
        </p:txBody>
      </p:sp>
      <p:sp>
        <p:nvSpPr>
          <p:cNvPr id="31755" name="Rectangle 21"/>
          <p:cNvSpPr>
            <a:spLocks noChangeArrowheads="1"/>
          </p:cNvSpPr>
          <p:nvPr/>
        </p:nvSpPr>
        <p:spPr bwMode="auto">
          <a:xfrm>
            <a:off x="652463" y="3101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62" name="Rectangle 97"/>
          <p:cNvSpPr>
            <a:spLocks noChangeArrowheads="1"/>
          </p:cNvSpPr>
          <p:nvPr/>
        </p:nvSpPr>
        <p:spPr bwMode="auto">
          <a:xfrm>
            <a:off x="5219700" y="765175"/>
            <a:ext cx="2736850" cy="647700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Double Brace 67"/>
          <p:cNvSpPr/>
          <p:nvPr/>
        </p:nvSpPr>
        <p:spPr>
          <a:xfrm>
            <a:off x="2268538" y="498475"/>
            <a:ext cx="4554361" cy="914400"/>
          </a:xfrm>
          <a:prstGeom prst="bracePair">
            <a:avLst/>
          </a:prstGeom>
          <a:ln w="1111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2" name="Text Box 13"/>
          <p:cNvSpPr txBox="1">
            <a:spLocks noChangeArrowheads="1"/>
          </p:cNvSpPr>
          <p:nvPr/>
        </p:nvSpPr>
        <p:spPr bwMode="auto">
          <a:xfrm>
            <a:off x="7842250" y="4652963"/>
            <a:ext cx="1050925" cy="31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400" b="1">
                <a:latin typeface="Arial" charset="0"/>
                <a:ea typeface="Arial" charset="0"/>
                <a:cs typeface="Arial" charset="0"/>
              </a:rPr>
              <a:t>ÂNODO</a:t>
            </a:r>
          </a:p>
        </p:txBody>
      </p:sp>
      <p:sp>
        <p:nvSpPr>
          <p:cNvPr id="73" name="Line 82"/>
          <p:cNvSpPr>
            <a:spLocks noChangeShapeType="1"/>
          </p:cNvSpPr>
          <p:nvPr/>
        </p:nvSpPr>
        <p:spPr bwMode="auto">
          <a:xfrm flipH="1">
            <a:off x="2124075" y="1916113"/>
            <a:ext cx="4763" cy="3168650"/>
          </a:xfrm>
          <a:prstGeom prst="line">
            <a:avLst/>
          </a:prstGeom>
          <a:noFill/>
          <a:ln w="38100">
            <a:solidFill>
              <a:schemeClr val="bg1"/>
            </a:solidFill>
            <a:prstDash val="lgDash"/>
            <a:round/>
            <a:headEnd type="none" w="sm" len="sm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Text Box 85"/>
          <p:cNvSpPr txBox="1">
            <a:spLocks noChangeArrowheads="1"/>
          </p:cNvSpPr>
          <p:nvPr/>
        </p:nvSpPr>
        <p:spPr bwMode="auto">
          <a:xfrm>
            <a:off x="2993825" y="1818694"/>
            <a:ext cx="1165225" cy="830997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GB" sz="1600" b="1" u="sng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Eléctodo</a:t>
            </a:r>
            <a:r>
              <a:rPr lang="en-GB" sz="16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de </a:t>
            </a:r>
            <a:r>
              <a:rPr lang="en-GB" sz="1600" b="1" u="sng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Platina</a:t>
            </a:r>
            <a:r>
              <a:rPr lang="en-GB" sz="1600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(</a:t>
            </a:r>
            <a:r>
              <a:rPr lang="en-GB" sz="1600" b="1" u="sng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Cátodo</a:t>
            </a:r>
            <a:r>
              <a:rPr lang="en-GB" sz="1600" b="1" u="sng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)</a:t>
            </a:r>
            <a:endParaRPr lang="en-GB" sz="1600" b="1" u="sng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75" name="Text Box 86"/>
          <p:cNvSpPr txBox="1">
            <a:spLocks noChangeArrowheads="1"/>
          </p:cNvSpPr>
          <p:nvPr/>
        </p:nvSpPr>
        <p:spPr bwMode="auto">
          <a:xfrm>
            <a:off x="4941888" y="1818694"/>
            <a:ext cx="1854200" cy="581025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600" b="1" u="sng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Electrólito</a:t>
            </a:r>
            <a:endParaRPr lang="en-GB" sz="1600" b="1" u="sng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GB" sz="16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</a:t>
            </a:r>
            <a:r>
              <a:rPr lang="en-GB" sz="1600" b="1" u="sng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solução</a:t>
            </a:r>
            <a:r>
              <a:rPr lang="en-GB" sz="16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GB" sz="1600" b="1" u="sng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aquosa</a:t>
            </a:r>
            <a:r>
              <a:rPr lang="en-GB" sz="1600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76" name="Text Box 87"/>
          <p:cNvSpPr txBox="1">
            <a:spLocks noChangeArrowheads="1"/>
          </p:cNvSpPr>
          <p:nvPr/>
        </p:nvSpPr>
        <p:spPr bwMode="auto">
          <a:xfrm>
            <a:off x="7766050" y="1939925"/>
            <a:ext cx="1054100" cy="336550"/>
          </a:xfrm>
          <a:prstGeom prst="rect">
            <a:avLst/>
          </a:prstGeom>
          <a:noFill/>
          <a:ln w="38100">
            <a:noFill/>
            <a:miter lim="800000"/>
            <a:headEnd type="none" w="sm" len="sm"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600" b="1" u="sng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Alumínio</a:t>
            </a:r>
          </a:p>
        </p:txBody>
      </p:sp>
      <p:sp>
        <p:nvSpPr>
          <p:cNvPr id="77" name="Line 84"/>
          <p:cNvSpPr>
            <a:spLocks noChangeShapeType="1"/>
          </p:cNvSpPr>
          <p:nvPr/>
        </p:nvSpPr>
        <p:spPr bwMode="auto">
          <a:xfrm>
            <a:off x="7596188" y="1866900"/>
            <a:ext cx="0" cy="32400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Rectangle 155"/>
          <p:cNvSpPr>
            <a:spLocks noChangeArrowheads="1"/>
          </p:cNvSpPr>
          <p:nvPr/>
        </p:nvSpPr>
        <p:spPr bwMode="auto">
          <a:xfrm>
            <a:off x="4941888" y="3252788"/>
            <a:ext cx="649288" cy="4318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</p:txBody>
      </p:sp>
      <p:cxnSp>
        <p:nvCxnSpPr>
          <p:cNvPr id="94" name="Straight Connector 93"/>
          <p:cNvCxnSpPr/>
          <p:nvPr/>
        </p:nvCxnSpPr>
        <p:spPr>
          <a:xfrm rot="5400000">
            <a:off x="2737366" y="3453388"/>
            <a:ext cx="3460798" cy="30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16200000" flipH="1">
            <a:off x="5565234" y="3567131"/>
            <a:ext cx="3527474" cy="30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5400000">
            <a:off x="5006916" y="3895781"/>
            <a:ext cx="423975" cy="1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5769769" y="3425824"/>
            <a:ext cx="7016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120481" y="4108564"/>
            <a:ext cx="64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r>
              <a:rPr lang="en-US" baseline="30000" dirty="0" smtClean="0"/>
              <a:t>2-</a:t>
            </a:r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6471444" y="3213100"/>
            <a:ext cx="64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OH</a:t>
            </a:r>
            <a:r>
              <a:rPr lang="en-US" baseline="30000" dirty="0" smtClean="0"/>
              <a:t>-</a:t>
            </a:r>
            <a:endParaRPr lang="en-US" dirty="0"/>
          </a:p>
        </p:txBody>
      </p:sp>
      <p:pic>
        <p:nvPicPr>
          <p:cNvPr id="106" name="Picture 105" descr="DSC061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55" y="3202386"/>
            <a:ext cx="3685891" cy="2764418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52463" y="6072829"/>
            <a:ext cx="3685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AA7FF"/>
                </a:solidFill>
              </a:rPr>
              <a:t>Fig.4 </a:t>
            </a:r>
            <a:r>
              <a:rPr lang="en-US" sz="2000" dirty="0" err="1" smtClean="0"/>
              <a:t>Célula</a:t>
            </a:r>
            <a:r>
              <a:rPr lang="en-US" sz="2000" dirty="0" smtClean="0"/>
              <a:t> </a:t>
            </a:r>
            <a:r>
              <a:rPr lang="en-US" sz="2000" dirty="0" err="1" smtClean="0"/>
              <a:t>electroquímica</a:t>
            </a:r>
            <a:endParaRPr lang="en-US" sz="2000" dirty="0"/>
          </a:p>
        </p:txBody>
      </p:sp>
      <p:sp>
        <p:nvSpPr>
          <p:cNvPr id="108" name="TextBox 107"/>
          <p:cNvSpPr txBox="1"/>
          <p:nvPr/>
        </p:nvSpPr>
        <p:spPr>
          <a:xfrm>
            <a:off x="8197438" y="5014422"/>
            <a:ext cx="4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629</Words>
  <Application>Microsoft Macintosh PowerPoint</Application>
  <PresentationFormat>On-screen Show (4:3)</PresentationFormat>
  <Paragraphs>115</Paragraphs>
  <Slides>22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Equação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3.1 Oxidação do Alumínio</vt:lpstr>
      <vt:lpstr>Slide 10</vt:lpstr>
      <vt:lpstr>3.2 Formação de Poros</vt:lpstr>
      <vt:lpstr>3.3 Auto-Organização de Poros</vt:lpstr>
      <vt:lpstr>Slide 13</vt:lpstr>
      <vt:lpstr>Slide 14</vt:lpstr>
      <vt:lpstr>4.1 Scanning Electron Microscope SEM </vt:lpstr>
      <vt:lpstr>Slide 16</vt:lpstr>
      <vt:lpstr>5.1 Monotorização da Densidade de Corrente</vt:lpstr>
      <vt:lpstr>Slide 18</vt:lpstr>
      <vt:lpstr>Slide 19</vt:lpstr>
      <vt:lpstr>Slide 20</vt:lpstr>
      <vt:lpstr>Slide 21</vt:lpstr>
      <vt:lpstr>Slide 22</vt:lpstr>
    </vt:vector>
  </TitlesOfParts>
  <Company>Universidade do Porto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Mariana Proenca</dc:creator>
  <cp:lastModifiedBy>Mariana Proenca</cp:lastModifiedBy>
  <cp:revision>17</cp:revision>
  <cp:lastPrinted>2010-09-02T17:23:47Z</cp:lastPrinted>
  <dcterms:created xsi:type="dcterms:W3CDTF">2010-09-03T15:50:20Z</dcterms:created>
  <dcterms:modified xsi:type="dcterms:W3CDTF">2010-09-03T15:51:10Z</dcterms:modified>
</cp:coreProperties>
</file>